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71" r:id="rId5"/>
    <p:sldId id="262" r:id="rId6"/>
    <p:sldId id="265" r:id="rId7"/>
    <p:sldId id="269" r:id="rId8"/>
    <p:sldId id="270" r:id="rId9"/>
    <p:sldId id="260" r:id="rId10"/>
    <p:sldId id="264" r:id="rId11"/>
    <p:sldId id="261" r:id="rId12"/>
    <p:sldId id="263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4686"/>
  </p:normalViewPr>
  <p:slideViewPr>
    <p:cSldViewPr snapToGrid="0" snapToObjects="1">
      <p:cViewPr varScale="1">
        <p:scale>
          <a:sx n="138" d="100"/>
          <a:sy n="138" d="100"/>
        </p:scale>
        <p:origin x="21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hop.oreilly.com/product/0636920050896.do" TargetMode="External"/><Relationship Id="rId2" Type="http://schemas.openxmlformats.org/officeDocument/2006/relationships/hyperlink" Target="https://pandas.pydata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atplotlib.org/gallery/index.html" TargetMode="External"/><Relationship Id="rId2" Type="http://schemas.openxmlformats.org/officeDocument/2006/relationships/hyperlink" Target="https://matplotlib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ggplot.yhathq.com/" TargetMode="External"/><Relationship Id="rId4" Type="http://schemas.openxmlformats.org/officeDocument/2006/relationships/hyperlink" Target="https://bokeh.pydata.org/en/latest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eric-ide.python-projects.org/" TargetMode="External"/><Relationship Id="rId13" Type="http://schemas.openxmlformats.org/officeDocument/2006/relationships/hyperlink" Target="https://www.amazon.com/Fluent-Python-Luciano-Ramalho/dp/1491946008/ref=sr_1_1?s=books&amp;ie=UTF8&amp;qid=1465927036&amp;sr=1-1&amp;keywords=Fluent+python" TargetMode="External"/><Relationship Id="rId3" Type="http://schemas.openxmlformats.org/officeDocument/2006/relationships/hyperlink" Target="https://www.enthought.com/products/canopy/" TargetMode="External"/><Relationship Id="rId7" Type="http://schemas.openxmlformats.org/officeDocument/2006/relationships/hyperlink" Target="https://eclipse.org/" TargetMode="External"/><Relationship Id="rId12" Type="http://schemas.openxmlformats.org/officeDocument/2006/relationships/hyperlink" Target="https://pypi.python.org/pypi" TargetMode="External"/><Relationship Id="rId2" Type="http://schemas.openxmlformats.org/officeDocument/2006/relationships/hyperlink" Target="https://www.continuum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ingware.com/" TargetMode="External"/><Relationship Id="rId11" Type="http://schemas.openxmlformats.org/officeDocument/2006/relationships/hyperlink" Target="https://pymotw.com/2/" TargetMode="External"/><Relationship Id="rId5" Type="http://schemas.openxmlformats.org/officeDocument/2006/relationships/hyperlink" Target="https://www.jetbrains.com/pycharm/" TargetMode="External"/><Relationship Id="rId15" Type="http://schemas.openxmlformats.org/officeDocument/2006/relationships/hyperlink" Target="https://www.amazon.com/Python-Cookbook-Third-David-Beazley/dp/1449340377?ie=UTF8&amp;linkCode=sl1&amp;linkId=7MNTULEW5KQDMQCE&amp;ref_=as_li_ss_tl&amp;tag=parslyblog-20" TargetMode="External"/><Relationship Id="rId10" Type="http://schemas.openxmlformats.org/officeDocument/2006/relationships/hyperlink" Target="http://www.diveintopython.net/" TargetMode="External"/><Relationship Id="rId4" Type="http://schemas.openxmlformats.org/officeDocument/2006/relationships/hyperlink" Target="https://python-xy.github.io/" TargetMode="External"/><Relationship Id="rId9" Type="http://schemas.openxmlformats.org/officeDocument/2006/relationships/hyperlink" Target="http://www.diveintopython3.net/" TargetMode="External"/><Relationship Id="rId14" Type="http://schemas.openxmlformats.org/officeDocument/2006/relationships/hyperlink" Target="https://www.amazon.com/Python-Essential-Reference-David-Beazley/dp/0672329786/ref=sr_1_1?s=books&amp;ie=UTF8&amp;qid=1465927019&amp;sr=1-1&amp;keywords=Python+essential+referenc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://www.numpy.org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docs.scipy.org/doc/scipy/reference/signal.html" TargetMode="External"/><Relationship Id="rId3" Type="http://schemas.openxmlformats.org/officeDocument/2006/relationships/hyperlink" Target="http://docs.scipy.org/doc/scipy/reference/special.html" TargetMode="External"/><Relationship Id="rId7" Type="http://schemas.openxmlformats.org/officeDocument/2006/relationships/hyperlink" Target="http://docs.scipy.org/doc/scipy/reference/fftpack.html" TargetMode="External"/><Relationship Id="rId12" Type="http://schemas.openxmlformats.org/officeDocument/2006/relationships/image" Target="../media/image7.tiff"/><Relationship Id="rId2" Type="http://schemas.openxmlformats.org/officeDocument/2006/relationships/hyperlink" Target="http://docs.scipy.org/doc/scipy/reference/constant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ocs.scipy.org/doc/scipy/reference/interpolate.html" TargetMode="External"/><Relationship Id="rId11" Type="http://schemas.openxmlformats.org/officeDocument/2006/relationships/hyperlink" Target="http://docs.scipy.org/doc/scipy/reference/tutorial/io.html" TargetMode="External"/><Relationship Id="rId5" Type="http://schemas.openxmlformats.org/officeDocument/2006/relationships/hyperlink" Target="http://docs.scipy.org/doc/scipy/reference/optimize.html" TargetMode="External"/><Relationship Id="rId10" Type="http://schemas.openxmlformats.org/officeDocument/2006/relationships/hyperlink" Target="http://docs.scipy.org/doc/scipy/reference/stats.html" TargetMode="External"/><Relationship Id="rId4" Type="http://schemas.openxmlformats.org/officeDocument/2006/relationships/hyperlink" Target="http://docs.scipy.org/doc/scipy/reference/integrate.html" TargetMode="External"/><Relationship Id="rId9" Type="http://schemas.openxmlformats.org/officeDocument/2006/relationships/hyperlink" Target="http://docs.scipy.org/doc/scipy/reference/linalg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21C71-5418-5F44-8B57-B583C3FCC6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510420"/>
            <a:ext cx="8689976" cy="1422401"/>
          </a:xfrm>
        </p:spPr>
        <p:txBody>
          <a:bodyPr>
            <a:normAutofit/>
          </a:bodyPr>
          <a:lstStyle/>
          <a:p>
            <a:r>
              <a:rPr lang="en-US" dirty="0"/>
              <a:t>RAMDEV TECH Talk</a:t>
            </a:r>
            <a:br>
              <a:rPr lang="en-US" dirty="0"/>
            </a:br>
            <a:r>
              <a:rPr lang="en-US" dirty="0"/>
              <a:t>NOVEMBER 13, 2019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0F7AFB-29D1-524C-BBB8-C53549416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304692"/>
            <a:ext cx="8689976" cy="2440125"/>
          </a:xfrm>
        </p:spPr>
        <p:txBody>
          <a:bodyPr>
            <a:normAutofit/>
          </a:bodyPr>
          <a:lstStyle/>
          <a:p>
            <a:r>
              <a:rPr lang="en-US" dirty="0"/>
              <a:t>Paul W. Joireman</a:t>
            </a:r>
          </a:p>
          <a:p>
            <a:r>
              <a:rPr lang="en-US" sz="1800" dirty="0"/>
              <a:t>SCIENTIST/ENGINEER/DEVELOPER (IE. GEEK), USWNT FAN, FATHER OF 2, FOODIE</a:t>
            </a:r>
            <a:endParaRPr lang="en-US" sz="1100" dirty="0"/>
          </a:p>
          <a:p>
            <a:r>
              <a:rPr lang="en-US" sz="1400" dirty="0"/>
              <a:t>“The surest sign that intelligent life exists elsewhere in the universe is that it has never tried to contact us.” </a:t>
            </a:r>
          </a:p>
          <a:p>
            <a:r>
              <a:rPr lang="en-US" sz="1400" dirty="0" err="1"/>
              <a:t>BIll</a:t>
            </a:r>
            <a:r>
              <a:rPr lang="en-US" sz="1400" dirty="0"/>
              <a:t> Watterson, author/illustrator Calvin &amp; Hobbes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21526-0D68-0B47-B9C5-74BA6F0E2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056" y="1607291"/>
            <a:ext cx="1422400" cy="142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4C6B34-4EE1-0441-900C-9D919D380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3544" y="1607291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65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C8ABC-C8A3-9343-B8D9-266479D74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59021"/>
          </a:xfrm>
        </p:spPr>
        <p:txBody>
          <a:bodyPr/>
          <a:lstStyle/>
          <a:p>
            <a:r>
              <a:rPr lang="en-US" dirty="0"/>
              <a:t>Cautionary Quotes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B7EC5C-D61E-5847-9F3A-B4FA90EE3A07}"/>
              </a:ext>
            </a:extLst>
          </p:cNvPr>
          <p:cNvSpPr/>
          <p:nvPr/>
        </p:nvSpPr>
        <p:spPr>
          <a:xfrm>
            <a:off x="1127531" y="1900053"/>
            <a:ext cx="851460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On two occasions I have been asked, 'Pray, Mr. Babbage, if you put into the machine wrong figures, will the right answers come out?' I am not able rightly to apprehend the kind of confusion of ideas that could provoke such a question.</a:t>
            </a: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									–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Charles Baggage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The Purpose of Computing is Insight, Not Numbers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			Motto of “Numerical methods for Scientists and Engineers”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			by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Richard Hamming </a:t>
            </a:r>
            <a:endParaRPr lang="en-US" b="1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400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AD69-C103-F74F-A21A-16ADE517B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87769"/>
          </a:xfrm>
        </p:spPr>
        <p:txBody>
          <a:bodyPr/>
          <a:lstStyle/>
          <a:p>
            <a:r>
              <a:rPr lang="en-US" dirty="0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16477-C0F1-5B44-974E-5BF362B2FB6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306286"/>
            <a:ext cx="10363826" cy="4484913"/>
          </a:xfrm>
        </p:spPr>
        <p:txBody>
          <a:bodyPr/>
          <a:lstStyle/>
          <a:p>
            <a:r>
              <a:rPr lang="en-US" dirty="0">
                <a:hlinkClick r:id="rId2"/>
              </a:rPr>
              <a:t>Pandas</a:t>
            </a:r>
            <a:r>
              <a:rPr lang="en-US" dirty="0"/>
              <a:t> – </a:t>
            </a:r>
            <a:r>
              <a:rPr lang="en-US" dirty="0">
                <a:solidFill>
                  <a:schemeClr val="accent5"/>
                </a:solidFill>
              </a:rPr>
              <a:t>Pan</a:t>
            </a:r>
            <a:r>
              <a:rPr lang="en-US" dirty="0"/>
              <a:t>el </a:t>
            </a:r>
            <a:r>
              <a:rPr lang="en-US" dirty="0">
                <a:solidFill>
                  <a:schemeClr val="accent5"/>
                </a:solidFill>
              </a:rPr>
              <a:t>DA</a:t>
            </a:r>
            <a:r>
              <a:rPr lang="en-US" dirty="0"/>
              <a:t>TA</a:t>
            </a:r>
          </a:p>
          <a:p>
            <a:r>
              <a:rPr lang="en-US" dirty="0"/>
              <a:t> FEATURES</a:t>
            </a:r>
          </a:p>
          <a:p>
            <a:pPr lvl="1"/>
            <a:r>
              <a:rPr lang="en-US" dirty="0"/>
              <a:t>Higher level Data Structures</a:t>
            </a:r>
          </a:p>
          <a:p>
            <a:pPr lvl="2"/>
            <a:r>
              <a:rPr lang="en-US" dirty="0"/>
              <a:t>SERIES, DATA FRAME, Panel</a:t>
            </a:r>
          </a:p>
          <a:p>
            <a:pPr lvl="1"/>
            <a:r>
              <a:rPr lang="en-US" dirty="0"/>
              <a:t>Simplified handling of missing data</a:t>
            </a:r>
          </a:p>
          <a:p>
            <a:pPr lvl="1"/>
            <a:r>
              <a:rPr lang="en-US" dirty="0"/>
              <a:t>Automated data alignment</a:t>
            </a:r>
          </a:p>
          <a:p>
            <a:pPr lvl="1"/>
            <a:r>
              <a:rPr lang="en-US" dirty="0"/>
              <a:t>Advanced Time series functionality</a:t>
            </a:r>
          </a:p>
          <a:p>
            <a:r>
              <a:rPr lang="en-US" dirty="0">
                <a:hlinkClick r:id="rId3"/>
              </a:rPr>
              <a:t>Python for Data Analysis </a:t>
            </a:r>
            <a:r>
              <a:rPr lang="en-US" dirty="0"/>
              <a:t>(Wes McKinney) </a:t>
            </a:r>
          </a:p>
          <a:p>
            <a:r>
              <a:rPr lang="en-US" dirty="0"/>
              <a:t>To the Notebook…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844C03-32A5-DB42-9BB6-B71D8D625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897" y="1318160"/>
            <a:ext cx="5452872" cy="362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80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B9000-DD40-CF40-ADEA-06FED551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865899"/>
          </a:xfrm>
        </p:spPr>
        <p:txBody>
          <a:bodyPr/>
          <a:lstStyle/>
          <a:p>
            <a:r>
              <a:rPr lang="en-US" dirty="0"/>
              <a:t>MATPLOTLIB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486CE-9F8D-EB4D-9544-E6A62900806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84416"/>
            <a:ext cx="10363826" cy="4306783"/>
          </a:xfrm>
        </p:spPr>
        <p:txBody>
          <a:bodyPr/>
          <a:lstStyle/>
          <a:p>
            <a:r>
              <a:rPr lang="en-US" dirty="0">
                <a:hlinkClick r:id="rId2"/>
              </a:rPr>
              <a:t>MATPLOTLIB</a:t>
            </a:r>
            <a:r>
              <a:rPr lang="en-US" dirty="0"/>
              <a:t> – Sophisticated 2D </a:t>
            </a:r>
            <a:r>
              <a:rPr lang="en-US" dirty="0" err="1"/>
              <a:t>PLOTTINg</a:t>
            </a:r>
            <a:endParaRPr lang="en-US" dirty="0"/>
          </a:p>
          <a:p>
            <a:pPr lvl="1"/>
            <a:r>
              <a:rPr lang="en-US" dirty="0"/>
              <a:t>SIMILAR PLOT SYNTAX to MATLAB</a:t>
            </a:r>
          </a:p>
          <a:p>
            <a:pPr lvl="1"/>
            <a:r>
              <a:rPr lang="en-US" dirty="0"/>
              <a:t>PLOTS, HISTOGRAMS, BAR CHARTS, POWER SPECTRA, ….</a:t>
            </a:r>
          </a:p>
          <a:p>
            <a:pPr lvl="1"/>
            <a:r>
              <a:rPr lang="en-US" dirty="0"/>
              <a:t>IF you can imagine it, matplotlib can probably do it – (SEE </a:t>
            </a:r>
            <a:r>
              <a:rPr lang="en-US" dirty="0">
                <a:hlinkClick r:id="rId3"/>
              </a:rPr>
              <a:t>GALLERY</a:t>
            </a:r>
            <a:r>
              <a:rPr lang="en-US" dirty="0"/>
              <a:t>)</a:t>
            </a:r>
          </a:p>
          <a:p>
            <a:r>
              <a:rPr lang="en-US" dirty="0"/>
              <a:t>OTHER OPTIONS</a:t>
            </a:r>
          </a:p>
          <a:p>
            <a:pPr lvl="1"/>
            <a:r>
              <a:rPr lang="en-US" dirty="0">
                <a:hlinkClick r:id="rId4"/>
              </a:rPr>
              <a:t>SEABORN</a:t>
            </a:r>
            <a:r>
              <a:rPr lang="en-US" dirty="0"/>
              <a:t>: data visualization library based on matplotlib</a:t>
            </a:r>
          </a:p>
          <a:p>
            <a:pPr lvl="1"/>
            <a:r>
              <a:rPr lang="en-US" dirty="0">
                <a:hlinkClick r:id="rId5"/>
              </a:rPr>
              <a:t>Ggplot</a:t>
            </a:r>
            <a:r>
              <a:rPr lang="en-US" dirty="0"/>
              <a:t>: based on R ggplot2 module (Grammar of Graphics)</a:t>
            </a:r>
          </a:p>
          <a:p>
            <a:pPr lvl="1"/>
            <a:r>
              <a:rPr lang="en-US" dirty="0">
                <a:hlinkClick r:id="rId4"/>
              </a:rPr>
              <a:t>Bokeh</a:t>
            </a:r>
            <a:r>
              <a:rPr lang="en-US" dirty="0"/>
              <a:t> – Interactive visualization library in the style of D3 </a:t>
            </a:r>
          </a:p>
        </p:txBody>
      </p:sp>
    </p:spTree>
    <p:extLst>
      <p:ext uri="{BB962C8B-B14F-4D97-AF65-F5344CB8AC3E}">
        <p14:creationId xmlns:p14="http://schemas.microsoft.com/office/powerpoint/2010/main" val="1257400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B9000-DD40-CF40-ADEA-06FED551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865899"/>
          </a:xfrm>
        </p:spPr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310589-5CE1-4A43-890B-C5C45F167AEA}"/>
              </a:ext>
            </a:extLst>
          </p:cNvPr>
          <p:cNvSpPr/>
          <p:nvPr/>
        </p:nvSpPr>
        <p:spPr>
          <a:xfrm>
            <a:off x="1555667" y="1744591"/>
            <a:ext cx="870461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They have computers, and they have other weapons of mass destruction.									–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Janet Reno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Computers are getting smarter all the time.  Scientists tell us that soon they will be able to talk to us.  (And by they, I mean ‘computers’.  I doubt scientists will ever be able to talk to us.)			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							–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Dave Barry</a:t>
            </a: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							 </a:t>
            </a:r>
          </a:p>
        </p:txBody>
      </p:sp>
    </p:spTree>
    <p:extLst>
      <p:ext uri="{BB962C8B-B14F-4D97-AF65-F5344CB8AC3E}">
        <p14:creationId xmlns:p14="http://schemas.microsoft.com/office/powerpoint/2010/main" val="3526100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F6C7B-679A-6641-B4B8-6A8045FA1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28392"/>
          </a:xfrm>
        </p:spPr>
        <p:txBody>
          <a:bodyPr/>
          <a:lstStyle/>
          <a:p>
            <a:r>
              <a:rPr lang="en-US" dirty="0"/>
              <a:t>History Lesson for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9A200-3F2A-7F49-942C-F4937A5F860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5" y="1386443"/>
            <a:ext cx="7434578" cy="493123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WHAT DID THE ROMANS EVER DO FOR US?</a:t>
            </a:r>
          </a:p>
          <a:p>
            <a:r>
              <a:rPr lang="en-US" dirty="0"/>
              <a:t>SECOND QUESTION (ROMAN THEME) </a:t>
            </a:r>
          </a:p>
          <a:p>
            <a:pPr lvl="1"/>
            <a:r>
              <a:rPr lang="en-US" dirty="0"/>
              <a:t>WHAT IS XLIV + XCVIII = ______ ?</a:t>
            </a:r>
          </a:p>
          <a:p>
            <a:r>
              <a:rPr lang="en-US" dirty="0"/>
              <a:t>CXLII – OBVIOUSLY !!! (WANT ME TO SHOW MY WORK</a:t>
            </a:r>
            <a:r>
              <a:rPr lang="en-US" dirty="0">
                <a:sym typeface="Wingdings" pitchFamily="2" charset="2"/>
              </a:rPr>
              <a:t> ?)</a:t>
            </a:r>
          </a:p>
          <a:p>
            <a:pPr lvl="1"/>
            <a:r>
              <a:rPr lang="en-US" dirty="0">
                <a:sym typeface="Wingdings" pitchFamily="2" charset="2"/>
              </a:rPr>
              <a:t>XLIV + XCVIII = XXXXIIII + LXXXXVI</a:t>
            </a:r>
          </a:p>
          <a:p>
            <a:pPr marL="914400" lvl="2" indent="0">
              <a:buNone/>
            </a:pPr>
            <a:r>
              <a:rPr lang="en-US" dirty="0">
                <a:sym typeface="Wingdings" pitchFamily="2" charset="2"/>
              </a:rPr>
              <a:t>	  =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LXXXXX</a:t>
            </a:r>
            <a:r>
              <a:rPr lang="en-US" dirty="0">
                <a:sym typeface="Wingdings" pitchFamily="2" charset="2"/>
              </a:rPr>
              <a:t>XXXVIIIIIII</a:t>
            </a:r>
          </a:p>
          <a:p>
            <a:pPr marL="914400" lvl="2" indent="0">
              <a:buNone/>
            </a:pPr>
            <a:r>
              <a:rPr lang="en-US" dirty="0">
                <a:sym typeface="Wingdings" pitchFamily="2" charset="2"/>
              </a:rPr>
              <a:t>	  =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C</a:t>
            </a:r>
            <a:r>
              <a:rPr lang="en-US" dirty="0">
                <a:sym typeface="Wingdings" pitchFamily="2" charset="2"/>
              </a:rPr>
              <a:t>XXX</a:t>
            </a:r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VIIIII</a:t>
            </a:r>
            <a:r>
              <a:rPr lang="en-US" dirty="0">
                <a:sym typeface="Wingdings" pitchFamily="2" charset="2"/>
              </a:rPr>
              <a:t>II = CXXX</a:t>
            </a:r>
            <a:r>
              <a:rPr lang="en-US" dirty="0">
                <a:solidFill>
                  <a:srgbClr val="00B050"/>
                </a:solidFill>
                <a:sym typeface="Wingdings" pitchFamily="2" charset="2"/>
              </a:rPr>
              <a:t>X</a:t>
            </a:r>
            <a:r>
              <a:rPr lang="en-US" dirty="0">
                <a:sym typeface="Wingdings" pitchFamily="2" charset="2"/>
              </a:rPr>
              <a:t>II = CXLII</a:t>
            </a:r>
          </a:p>
          <a:p>
            <a:r>
              <a:rPr lang="en-US" dirty="0"/>
              <a:t>ROMANS: GREAT Engineers -- AWFUL Number System</a:t>
            </a:r>
          </a:p>
          <a:p>
            <a:r>
              <a:rPr lang="en-US" dirty="0"/>
              <a:t>Advantage of Arabic Number System – Abstraction</a:t>
            </a:r>
          </a:p>
          <a:p>
            <a:pPr lvl="1"/>
            <a:r>
              <a:rPr lang="en-US" dirty="0"/>
              <a:t>Hide details, bring process closer to the way we think</a:t>
            </a:r>
          </a:p>
          <a:p>
            <a:pPr lvl="1"/>
            <a:r>
              <a:rPr lang="en-US" dirty="0"/>
              <a:t>Enables higher level Thinking</a:t>
            </a:r>
          </a:p>
          <a:p>
            <a:r>
              <a:rPr lang="en-US" dirty="0"/>
              <a:t>High level programming languages - Same story</a:t>
            </a:r>
          </a:p>
          <a:p>
            <a:pPr lvl="1"/>
            <a:r>
              <a:rPr lang="en-US" dirty="0"/>
              <a:t>Assembly – FORTRAN </a:t>
            </a:r>
            <a:r>
              <a:rPr lang="en-US" dirty="0">
                <a:sym typeface="Wingdings" pitchFamily="2" charset="2"/>
              </a:rPr>
              <a:t> ADA  PASCAL and C  C++  JAVA --&gt; PYTHON  ??</a:t>
            </a: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EE1298-CDC4-AC4B-8E94-3AAF124E5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798" y="1386443"/>
            <a:ext cx="4089072" cy="306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18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AD69-C103-F74F-A21A-16ADE517B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87769"/>
          </a:xfrm>
        </p:spPr>
        <p:txBody>
          <a:bodyPr/>
          <a:lstStyle/>
          <a:p>
            <a:r>
              <a:rPr lang="en-US" dirty="0"/>
              <a:t>Python Ecosystem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16477-C0F1-5B44-974E-5BF362B2FB6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306286"/>
            <a:ext cx="10363826" cy="448491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Distributions</a:t>
            </a:r>
          </a:p>
          <a:p>
            <a:pPr lvl="1"/>
            <a:r>
              <a:rPr lang="en-US" dirty="0">
                <a:hlinkClick r:id="rId2"/>
              </a:rPr>
              <a:t>Anaconda</a:t>
            </a:r>
            <a:r>
              <a:rPr lang="en-US" dirty="0"/>
              <a:t>, </a:t>
            </a:r>
            <a:r>
              <a:rPr lang="en-US" dirty="0">
                <a:hlinkClick r:id="rId3"/>
              </a:rPr>
              <a:t>Enthought Canopy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Python (</a:t>
            </a:r>
            <a:r>
              <a:rPr lang="en-US" dirty="0" err="1">
                <a:hlinkClick r:id="rId4"/>
              </a:rPr>
              <a:t>x,y</a:t>
            </a:r>
            <a:r>
              <a:rPr lang="en-US" dirty="0">
                <a:hlinkClick r:id="rId4"/>
              </a:rPr>
              <a:t>)</a:t>
            </a:r>
            <a:endParaRPr lang="en-US" dirty="0"/>
          </a:p>
          <a:p>
            <a:r>
              <a:rPr lang="en-US" dirty="0"/>
              <a:t>Development Environments</a:t>
            </a:r>
          </a:p>
          <a:p>
            <a:pPr lvl="1"/>
            <a:r>
              <a:rPr lang="en-US" dirty="0" err="1">
                <a:hlinkClick r:id="rId5"/>
              </a:rPr>
              <a:t>Pycharm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Wing IDE</a:t>
            </a:r>
            <a:r>
              <a:rPr lang="en-US" dirty="0"/>
              <a:t>, </a:t>
            </a:r>
            <a:r>
              <a:rPr lang="en-US" dirty="0">
                <a:hlinkClick r:id="rId7"/>
              </a:rPr>
              <a:t>Eclipse w/ </a:t>
            </a:r>
            <a:r>
              <a:rPr lang="en-US" dirty="0" err="1">
                <a:hlinkClick r:id="rId7"/>
              </a:rPr>
              <a:t>Pydev</a:t>
            </a:r>
            <a:r>
              <a:rPr lang="en-US" dirty="0"/>
              <a:t>, </a:t>
            </a:r>
            <a:r>
              <a:rPr lang="en-US" dirty="0" err="1">
                <a:hlinkClick r:id="rId8"/>
              </a:rPr>
              <a:t>eric</a:t>
            </a:r>
            <a:endParaRPr lang="en-US" dirty="0"/>
          </a:p>
          <a:p>
            <a:r>
              <a:rPr lang="en-US" dirty="0"/>
              <a:t>Links</a:t>
            </a:r>
          </a:p>
          <a:p>
            <a:pPr lvl="1"/>
            <a:r>
              <a:rPr lang="en-US" dirty="0"/>
              <a:t>Dive into Python (</a:t>
            </a:r>
            <a:r>
              <a:rPr lang="en-US" dirty="0">
                <a:hlinkClick r:id="rId9"/>
              </a:rPr>
              <a:t>Python 3</a:t>
            </a:r>
            <a:r>
              <a:rPr lang="en-US" dirty="0"/>
              <a:t> | </a:t>
            </a:r>
            <a:r>
              <a:rPr lang="en-US" u="sng" dirty="0">
                <a:hlinkClick r:id="rId10"/>
              </a:rPr>
              <a:t>Python 2</a:t>
            </a:r>
            <a:r>
              <a:rPr lang="en-US" dirty="0"/>
              <a:t> (Mark Pilgrim) - free online Python tutorial</a:t>
            </a:r>
          </a:p>
          <a:p>
            <a:pPr lvl="1"/>
            <a:r>
              <a:rPr lang="en-US" u="sng" dirty="0">
                <a:hlinkClick r:id="rId11"/>
              </a:rPr>
              <a:t>Python Module of the Week (PYMOTW)</a:t>
            </a:r>
            <a:r>
              <a:rPr lang="en-US" dirty="0"/>
              <a:t> (Doug Hellmann)- Usage examples of all of the standard library modules</a:t>
            </a:r>
          </a:p>
          <a:p>
            <a:pPr lvl="1"/>
            <a:r>
              <a:rPr lang="en-US" u="sng" dirty="0">
                <a:hlinkClick r:id="rId12"/>
              </a:rPr>
              <a:t>Python Package Index (PyPI)</a:t>
            </a:r>
            <a:endParaRPr lang="en-US" dirty="0"/>
          </a:p>
          <a:p>
            <a:r>
              <a:rPr lang="en-US" dirty="0"/>
              <a:t>Books</a:t>
            </a:r>
          </a:p>
          <a:p>
            <a:pPr lvl="1"/>
            <a:r>
              <a:rPr lang="en-US" u="sng" dirty="0">
                <a:hlinkClick r:id="rId13"/>
              </a:rPr>
              <a:t>Fluent Python</a:t>
            </a:r>
            <a:r>
              <a:rPr lang="en-US" dirty="0"/>
              <a:t> - (Luciano </a:t>
            </a:r>
            <a:r>
              <a:rPr lang="en-US" dirty="0" err="1"/>
              <a:t>Ramahlo</a:t>
            </a:r>
            <a:r>
              <a:rPr lang="en-US" dirty="0"/>
              <a:t>)</a:t>
            </a:r>
          </a:p>
          <a:p>
            <a:pPr lvl="1"/>
            <a:r>
              <a:rPr lang="en-US" u="sng" dirty="0">
                <a:hlinkClick r:id="rId14"/>
              </a:rPr>
              <a:t>Python: Essential Reference</a:t>
            </a:r>
            <a:r>
              <a:rPr lang="en-US" dirty="0"/>
              <a:t> - (David Beazley)</a:t>
            </a:r>
          </a:p>
          <a:p>
            <a:pPr lvl="1"/>
            <a:r>
              <a:rPr lang="en-US" u="sng" dirty="0">
                <a:hlinkClick r:id="rId15"/>
              </a:rPr>
              <a:t>Python Cookbook</a:t>
            </a:r>
            <a:r>
              <a:rPr lang="en-US" dirty="0"/>
              <a:t> - (David Beazley)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657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1DDAC-2BA0-B94D-961B-67626309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the TRADE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2450F-213B-CF49-BA7D-30324D34398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Nuts and Bolts</a:t>
            </a:r>
          </a:p>
          <a:p>
            <a:pPr lvl="1"/>
            <a:r>
              <a:rPr lang="en-US" dirty="0"/>
              <a:t>Int, float, STR, COMPLEX, BOOL, CONDITIONALS, LOOPS</a:t>
            </a:r>
          </a:p>
          <a:p>
            <a:r>
              <a:rPr lang="en-US" dirty="0"/>
              <a:t>HAMMERS </a:t>
            </a:r>
            <a:r>
              <a:rPr lang="en-US" dirty="0" err="1"/>
              <a:t>aND</a:t>
            </a:r>
            <a:r>
              <a:rPr lang="en-US" dirty="0"/>
              <a:t> SAWS – HAND, TOOLS</a:t>
            </a:r>
          </a:p>
          <a:p>
            <a:pPr lvl="1"/>
            <a:r>
              <a:rPr lang="en-US" dirty="0"/>
              <a:t>LIST [ ] , DICT { } , TUPLE ( ) , SET { }, FUNCTIONS, CLASS</a:t>
            </a:r>
          </a:p>
          <a:p>
            <a:pPr lvl="1"/>
            <a:r>
              <a:rPr lang="en-US" dirty="0"/>
              <a:t>Standard Library – OS, SYS, RE, CSV, PATHLIB, </a:t>
            </a:r>
          </a:p>
          <a:p>
            <a:r>
              <a:rPr lang="en-US" dirty="0"/>
              <a:t>POWER Tools – </a:t>
            </a:r>
            <a:r>
              <a:rPr lang="en-US" dirty="0" err="1"/>
              <a:t>ExTERNAL</a:t>
            </a:r>
            <a:r>
              <a:rPr lang="en-US" dirty="0"/>
              <a:t> Libraries</a:t>
            </a:r>
          </a:p>
          <a:p>
            <a:pPr lvl="1"/>
            <a:r>
              <a:rPr lang="en-US" dirty="0"/>
              <a:t>REQUESTS, BEAUTIFUL SOUP</a:t>
            </a:r>
          </a:p>
          <a:p>
            <a:pPr lvl="1"/>
            <a:r>
              <a:rPr lang="en-US" dirty="0"/>
              <a:t>NUMPY, SCIPY, PANDAS, MATPLOTLIB </a:t>
            </a:r>
          </a:p>
          <a:p>
            <a:r>
              <a:rPr lang="en-US" dirty="0"/>
              <a:t>To the Notebook…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27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AD69-C103-F74F-A21A-16ADE517B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87769"/>
          </a:xfrm>
        </p:spPr>
        <p:txBody>
          <a:bodyPr/>
          <a:lstStyle/>
          <a:p>
            <a:r>
              <a:rPr lang="en-US" dirty="0"/>
              <a:t>NUMPY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16477-C0F1-5B44-974E-5BF362B2FB6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5" y="1534886"/>
            <a:ext cx="10363826" cy="4484913"/>
          </a:xfrm>
        </p:spPr>
        <p:txBody>
          <a:bodyPr/>
          <a:lstStyle/>
          <a:p>
            <a:r>
              <a:rPr lang="en-US" dirty="0">
                <a:hlinkClick r:id="rId2"/>
              </a:rPr>
              <a:t>Numpy</a:t>
            </a:r>
            <a:r>
              <a:rPr lang="en-US" dirty="0"/>
              <a:t> – Foundational library for array processing in python</a:t>
            </a:r>
          </a:p>
          <a:p>
            <a:pPr lvl="1"/>
            <a:r>
              <a:rPr lang="en-US" dirty="0"/>
              <a:t>N – dimensional ARRAYS</a:t>
            </a:r>
          </a:p>
          <a:p>
            <a:pPr lvl="1"/>
            <a:r>
              <a:rPr lang="en-US" dirty="0"/>
              <a:t>Straight-</a:t>
            </a:r>
            <a:r>
              <a:rPr lang="en-US" dirty="0" err="1"/>
              <a:t>foward</a:t>
            </a:r>
            <a:r>
              <a:rPr lang="en-US" dirty="0"/>
              <a:t> Syntax</a:t>
            </a:r>
          </a:p>
          <a:p>
            <a:pPr lvl="1"/>
            <a:r>
              <a:rPr lang="en-US" dirty="0"/>
              <a:t>BASIC STATISTICS and LINEAR ALGEBRA Functionality</a:t>
            </a:r>
          </a:p>
          <a:p>
            <a:pPr lvl="1"/>
            <a:r>
              <a:rPr lang="en-US" dirty="0"/>
              <a:t>Fourier Transformation routines</a:t>
            </a:r>
          </a:p>
          <a:p>
            <a:pPr lvl="1"/>
            <a:r>
              <a:rPr lang="en-US" dirty="0" err="1"/>
              <a:t>VECtorized</a:t>
            </a:r>
            <a:r>
              <a:rPr lang="en-US" dirty="0"/>
              <a:t> processing of arrays – Speed and Simplicity</a:t>
            </a:r>
          </a:p>
          <a:p>
            <a:r>
              <a:rPr lang="en-US" dirty="0"/>
              <a:t>Themes for USAGE</a:t>
            </a:r>
          </a:p>
          <a:p>
            <a:pPr lvl="1"/>
            <a:r>
              <a:rPr lang="en-US" dirty="0"/>
              <a:t>Simplicity – Code that communicates intent</a:t>
            </a:r>
          </a:p>
          <a:p>
            <a:pPr lvl="1"/>
            <a:r>
              <a:rPr lang="en-US" dirty="0"/>
              <a:t>Speed – Code that performs comparable to </a:t>
            </a:r>
          </a:p>
          <a:p>
            <a:r>
              <a:rPr lang="en-US" dirty="0"/>
              <a:t>To the NOTEBOOK ….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6A7836-3A5C-B34C-A31B-4AE513A40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0041" y="674981"/>
            <a:ext cx="574837" cy="5748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A9F3C5-1C9D-0A40-A5FD-9CA8B0FC5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0596" y="674981"/>
            <a:ext cx="574837" cy="57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933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C8ABC-C8A3-9343-B8D9-266479D74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59021"/>
          </a:xfrm>
        </p:spPr>
        <p:txBody>
          <a:bodyPr/>
          <a:lstStyle/>
          <a:p>
            <a:r>
              <a:rPr lang="en-US" dirty="0"/>
              <a:t>Cautionary Quotes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21FF0A-AA62-C749-892B-E9AEE5F630B9}"/>
              </a:ext>
            </a:extLst>
          </p:cNvPr>
          <p:cNvSpPr/>
          <p:nvPr/>
        </p:nvSpPr>
        <p:spPr>
          <a:xfrm>
            <a:off x="1278577" y="1926450"/>
            <a:ext cx="864919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Premature optimization is the root of all evil.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                           –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Donald Knuth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(TAOCP, 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TeX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A program that produces incorrect results twice as fast is infinitely slower.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                    		– 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John </a:t>
            </a:r>
            <a:r>
              <a:rPr lang="en-US" b="1" dirty="0" err="1">
                <a:solidFill>
                  <a:srgbClr val="222222"/>
                </a:solidFill>
                <a:latin typeface="Arial" panose="020B0604020202020204" pitchFamily="34" charset="0"/>
              </a:rPr>
              <a:t>Osterhout</a:t>
            </a: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(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Tcl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/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Tk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  <a:r>
              <a:rPr lang="en-US" dirty="0"/>
              <a:t>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The cheapest fastest and most reliable components are those that aren't there.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                           –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Gordon Bell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(DEC VAX)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One of my most productive days was throwing away 1000 lines of code.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                    		–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Ken Thompson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(UNIX, Go)</a:t>
            </a: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682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AD69-C103-F74F-A21A-16ADE517B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87769"/>
          </a:xfrm>
        </p:spPr>
        <p:txBody>
          <a:bodyPr/>
          <a:lstStyle/>
          <a:p>
            <a:r>
              <a:rPr lang="en-US" dirty="0"/>
              <a:t>CASE Study – Calculate the TILT (TRIAL 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5804B6-1221-6141-B664-3207B44A46E0}"/>
              </a:ext>
            </a:extLst>
          </p:cNvPr>
          <p:cNvSpPr txBox="1"/>
          <p:nvPr/>
        </p:nvSpPr>
        <p:spPr>
          <a:xfrm>
            <a:off x="913775" y="1397000"/>
            <a:ext cx="59817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import</a:t>
            </a:r>
            <a:r>
              <a:rPr lang="en-US" dirty="0"/>
              <a:t>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as</a:t>
            </a:r>
            <a:r>
              <a:rPr lang="en-US" dirty="0"/>
              <a:t> np</a:t>
            </a:r>
          </a:p>
          <a:p>
            <a:r>
              <a:rPr lang="en-US" dirty="0">
                <a:solidFill>
                  <a:srgbClr val="00B050"/>
                </a:solidFill>
              </a:rPr>
              <a:t>def</a:t>
            </a:r>
            <a:r>
              <a:rPr lang="en-US" dirty="0"/>
              <a:t> </a:t>
            </a:r>
            <a:r>
              <a:rPr lang="en-US" b="1" dirty="0"/>
              <a:t>calculate_tilt_1</a:t>
            </a:r>
            <a:r>
              <a:rPr lang="en-US" dirty="0"/>
              <a:t>(</a:t>
            </a:r>
            <a:r>
              <a:rPr lang="en-US" dirty="0" err="1"/>
              <a:t>xIn</a:t>
            </a:r>
            <a:r>
              <a:rPr lang="en-US" dirty="0"/>
              <a:t>, </a:t>
            </a:r>
            <a:r>
              <a:rPr lang="en-US" dirty="0" err="1"/>
              <a:t>yIn</a:t>
            </a:r>
            <a:r>
              <a:rPr lang="en-US" dirty="0"/>
              <a:t>, </a:t>
            </a:r>
            <a:r>
              <a:rPr lang="en-US" dirty="0" err="1"/>
              <a:t>zIn</a:t>
            </a:r>
            <a:r>
              <a:rPr lang="en-US" dirty="0"/>
              <a:t>):</a:t>
            </a:r>
          </a:p>
          <a:p>
            <a:r>
              <a:rPr lang="en-US" dirty="0"/>
              <a:t>    N = </a:t>
            </a:r>
            <a:r>
              <a:rPr lang="en-US" dirty="0" err="1">
                <a:solidFill>
                  <a:srgbClr val="00B050"/>
                </a:solidFill>
              </a:rPr>
              <a:t>len</a:t>
            </a:r>
            <a:r>
              <a:rPr lang="en-US" dirty="0"/>
              <a:t>(</a:t>
            </a:r>
            <a:r>
              <a:rPr lang="en-US" dirty="0" err="1"/>
              <a:t>xIn</a:t>
            </a:r>
            <a:r>
              <a:rPr lang="en-US" dirty="0"/>
              <a:t>)</a:t>
            </a:r>
          </a:p>
          <a:p>
            <a:r>
              <a:rPr lang="en-US" dirty="0"/>
              <a:t>    </a:t>
            </a:r>
            <a:r>
              <a:rPr lang="en-US" dirty="0" err="1"/>
              <a:t>xTilt</a:t>
            </a:r>
            <a:r>
              <a:rPr lang="en-US" dirty="0"/>
              <a:t> = </a:t>
            </a:r>
            <a:r>
              <a:rPr lang="en-US" dirty="0" err="1"/>
              <a:t>np.zeros</a:t>
            </a:r>
            <a:r>
              <a:rPr lang="en-US" dirty="0"/>
              <a:t>(N); </a:t>
            </a:r>
            <a:r>
              <a:rPr lang="en-US" dirty="0" err="1"/>
              <a:t>yTilt</a:t>
            </a:r>
            <a:r>
              <a:rPr lang="en-US" dirty="0"/>
              <a:t> = </a:t>
            </a:r>
            <a:r>
              <a:rPr lang="en-US" dirty="0" err="1"/>
              <a:t>np.zeros</a:t>
            </a:r>
            <a:r>
              <a:rPr lang="en-US" dirty="0"/>
              <a:t>(N); </a:t>
            </a:r>
            <a:r>
              <a:rPr lang="en-US" dirty="0" err="1"/>
              <a:t>zTilt</a:t>
            </a:r>
            <a:r>
              <a:rPr lang="en-US" dirty="0"/>
              <a:t> = </a:t>
            </a:r>
            <a:r>
              <a:rPr lang="en-US" dirty="0" err="1"/>
              <a:t>np.zeros</a:t>
            </a:r>
            <a:r>
              <a:rPr lang="en-US" dirty="0"/>
              <a:t>(N)</a:t>
            </a:r>
          </a:p>
          <a:p>
            <a:br>
              <a:rPr lang="en-US" dirty="0"/>
            </a:br>
            <a:r>
              <a:rPr lang="en-US" dirty="0"/>
              <a:t>    </a:t>
            </a:r>
            <a:r>
              <a:rPr lang="en-US" dirty="0">
                <a:solidFill>
                  <a:srgbClr val="00B050"/>
                </a:solidFill>
              </a:rPr>
              <a:t>for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in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range</a:t>
            </a:r>
            <a:r>
              <a:rPr lang="en-US" dirty="0"/>
              <a:t>(0, N):</a:t>
            </a:r>
          </a:p>
          <a:p>
            <a:r>
              <a:rPr lang="en-US" dirty="0"/>
              <a:t>        x = </a:t>
            </a:r>
            <a:r>
              <a:rPr lang="en-US" dirty="0" err="1"/>
              <a:t>xIn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- ACCEL_OFFSET_MU</a:t>
            </a:r>
          </a:p>
          <a:p>
            <a:r>
              <a:rPr lang="en-US" dirty="0"/>
              <a:t>        y = </a:t>
            </a:r>
            <a:r>
              <a:rPr lang="en-US" dirty="0" err="1"/>
              <a:t>yIn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- ACCEL_OFFSET_MU</a:t>
            </a:r>
          </a:p>
          <a:p>
            <a:r>
              <a:rPr lang="en-US" dirty="0"/>
              <a:t>        z = </a:t>
            </a:r>
            <a:r>
              <a:rPr lang="en-US" dirty="0" err="1"/>
              <a:t>zIn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- ACCEL_OFFSET_MU</a:t>
            </a:r>
          </a:p>
          <a:p>
            <a:br>
              <a:rPr lang="en-US" dirty="0"/>
            </a:br>
            <a:r>
              <a:rPr lang="en-US" dirty="0"/>
              <a:t>        </a:t>
            </a:r>
            <a:r>
              <a:rPr lang="en-US" dirty="0" err="1"/>
              <a:t>accelMag</a:t>
            </a:r>
            <a:r>
              <a:rPr lang="en-US" dirty="0"/>
              <a:t> = </a:t>
            </a:r>
            <a:r>
              <a:rPr lang="en-US" b="1" dirty="0" err="1"/>
              <a:t>math.sqrt</a:t>
            </a:r>
            <a:r>
              <a:rPr lang="en-US" dirty="0"/>
              <a:t>(x**2 + y**2 + z**2)</a:t>
            </a:r>
          </a:p>
          <a:p>
            <a:endParaRPr lang="en-US" dirty="0"/>
          </a:p>
          <a:p>
            <a:r>
              <a:rPr lang="en-US" dirty="0"/>
              <a:t>        </a:t>
            </a:r>
            <a:r>
              <a:rPr lang="en-US" dirty="0" err="1"/>
              <a:t>arg</a:t>
            </a:r>
            <a:r>
              <a:rPr lang="en-US" dirty="0"/>
              <a:t> = ACCEL_CALIB_FACTOR * x / </a:t>
            </a:r>
            <a:r>
              <a:rPr lang="en-US" dirty="0" err="1"/>
              <a:t>accelMag</a:t>
            </a:r>
            <a:endParaRPr lang="en-US" dirty="0"/>
          </a:p>
          <a:p>
            <a:r>
              <a:rPr lang="en-US" dirty="0"/>
              <a:t>        </a:t>
            </a:r>
            <a:r>
              <a:rPr lang="en-US" dirty="0">
                <a:solidFill>
                  <a:srgbClr val="00B050"/>
                </a:solidFill>
              </a:rPr>
              <a:t>if</a:t>
            </a:r>
            <a:r>
              <a:rPr lang="en-US" dirty="0"/>
              <a:t> </a:t>
            </a:r>
            <a:r>
              <a:rPr lang="en-US" dirty="0" err="1"/>
              <a:t>arg</a:t>
            </a:r>
            <a:r>
              <a:rPr lang="en-US" dirty="0"/>
              <a:t> &gt; 1.0:</a:t>
            </a:r>
          </a:p>
          <a:p>
            <a:r>
              <a:rPr lang="en-US" dirty="0"/>
              <a:t>            </a:t>
            </a:r>
            <a:r>
              <a:rPr lang="en-US" dirty="0" err="1"/>
              <a:t>arg</a:t>
            </a:r>
            <a:r>
              <a:rPr lang="en-US" dirty="0"/>
              <a:t> = 1.0</a:t>
            </a:r>
          </a:p>
          <a:p>
            <a:r>
              <a:rPr lang="en-US" dirty="0"/>
              <a:t>        </a:t>
            </a:r>
            <a:r>
              <a:rPr lang="en-US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</a:t>
            </a:r>
            <a:r>
              <a:rPr lang="en-US" dirty="0" err="1"/>
              <a:t>arg</a:t>
            </a:r>
            <a:r>
              <a:rPr lang="en-US" dirty="0"/>
              <a:t> &lt; -1.0:</a:t>
            </a:r>
          </a:p>
          <a:p>
            <a:r>
              <a:rPr lang="en-US" dirty="0"/>
              <a:t>            </a:t>
            </a:r>
            <a:r>
              <a:rPr lang="en-US" dirty="0" err="1"/>
              <a:t>arg</a:t>
            </a:r>
            <a:r>
              <a:rPr lang="en-US" dirty="0"/>
              <a:t> = -1.0</a:t>
            </a:r>
          </a:p>
          <a:p>
            <a:r>
              <a:rPr lang="en-US" dirty="0"/>
              <a:t>        </a:t>
            </a:r>
            <a:r>
              <a:rPr lang="en-US" dirty="0" err="1"/>
              <a:t>xTilt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b="1" dirty="0" err="1"/>
              <a:t>math.asin</a:t>
            </a:r>
            <a:r>
              <a:rPr lang="en-US" dirty="0"/>
              <a:t>(</a:t>
            </a:r>
            <a:r>
              <a:rPr lang="en-US" dirty="0" err="1"/>
              <a:t>arg</a:t>
            </a:r>
            <a:r>
              <a:rPr lang="en-US" dirty="0"/>
              <a:t>) * 180 / </a:t>
            </a:r>
            <a:r>
              <a:rPr lang="en-US" b="1" dirty="0" err="1"/>
              <a:t>math.pi</a:t>
            </a:r>
            <a:endParaRPr lang="en-US" b="1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375FD-7A56-CB41-805C-F43FD0528DF0}"/>
              </a:ext>
            </a:extLst>
          </p:cNvPr>
          <p:cNvSpPr txBox="1"/>
          <p:nvPr/>
        </p:nvSpPr>
        <p:spPr>
          <a:xfrm>
            <a:off x="6591299" y="1549400"/>
            <a:ext cx="500317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        </a:t>
            </a:r>
            <a:r>
              <a:rPr lang="en-US" dirty="0" err="1"/>
              <a:t>arg</a:t>
            </a:r>
            <a:r>
              <a:rPr lang="en-US" dirty="0"/>
              <a:t> = ACCEL_CALIB_FACTOR * y / </a:t>
            </a:r>
            <a:r>
              <a:rPr lang="en-US" dirty="0" err="1"/>
              <a:t>accelMag</a:t>
            </a:r>
            <a:endParaRPr lang="en-US" dirty="0"/>
          </a:p>
          <a:p>
            <a:r>
              <a:rPr lang="en-US" dirty="0"/>
              <a:t>        </a:t>
            </a:r>
            <a:r>
              <a:rPr lang="en-US" dirty="0">
                <a:solidFill>
                  <a:srgbClr val="00B050"/>
                </a:solidFill>
              </a:rPr>
              <a:t>if</a:t>
            </a:r>
            <a:r>
              <a:rPr lang="en-US" dirty="0"/>
              <a:t> </a:t>
            </a:r>
            <a:r>
              <a:rPr lang="en-US" dirty="0" err="1"/>
              <a:t>arg</a:t>
            </a:r>
            <a:r>
              <a:rPr lang="en-US" dirty="0"/>
              <a:t> &gt; 1.0:</a:t>
            </a:r>
          </a:p>
          <a:p>
            <a:r>
              <a:rPr lang="en-US" dirty="0"/>
              <a:t>            </a:t>
            </a:r>
            <a:r>
              <a:rPr lang="en-US" dirty="0" err="1"/>
              <a:t>arg</a:t>
            </a:r>
            <a:r>
              <a:rPr lang="en-US" dirty="0"/>
              <a:t> = 1.0</a:t>
            </a:r>
          </a:p>
          <a:p>
            <a:r>
              <a:rPr lang="en-US" dirty="0"/>
              <a:t>        </a:t>
            </a:r>
            <a:r>
              <a:rPr lang="en-US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</a:t>
            </a:r>
            <a:r>
              <a:rPr lang="en-US" dirty="0" err="1"/>
              <a:t>arg</a:t>
            </a:r>
            <a:r>
              <a:rPr lang="en-US" dirty="0"/>
              <a:t> &lt; -1.0:</a:t>
            </a:r>
          </a:p>
          <a:p>
            <a:r>
              <a:rPr lang="en-US" dirty="0"/>
              <a:t>            </a:t>
            </a:r>
            <a:r>
              <a:rPr lang="en-US" dirty="0" err="1"/>
              <a:t>arg</a:t>
            </a:r>
            <a:r>
              <a:rPr lang="en-US" dirty="0"/>
              <a:t> = -1.0</a:t>
            </a:r>
          </a:p>
          <a:p>
            <a:r>
              <a:rPr lang="en-US" dirty="0"/>
              <a:t>        </a:t>
            </a:r>
            <a:r>
              <a:rPr lang="en-US" dirty="0" err="1"/>
              <a:t>yTilt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b="1" dirty="0" err="1"/>
              <a:t>math.asin</a:t>
            </a:r>
            <a:r>
              <a:rPr lang="en-US" dirty="0"/>
              <a:t>(</a:t>
            </a:r>
            <a:r>
              <a:rPr lang="en-US" dirty="0" err="1"/>
              <a:t>arg</a:t>
            </a:r>
            <a:r>
              <a:rPr lang="en-US" dirty="0"/>
              <a:t>) * 180 / </a:t>
            </a:r>
            <a:r>
              <a:rPr lang="en-US" b="1" dirty="0" err="1"/>
              <a:t>math.pi</a:t>
            </a:r>
            <a:endParaRPr lang="en-US" b="1" dirty="0"/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        </a:t>
            </a:r>
            <a:r>
              <a:rPr lang="en-US" dirty="0" err="1"/>
              <a:t>arg</a:t>
            </a:r>
            <a:r>
              <a:rPr lang="en-US" dirty="0"/>
              <a:t> = ACCEL_CALIB_FACTOR * z / </a:t>
            </a:r>
            <a:r>
              <a:rPr lang="en-US" dirty="0" err="1"/>
              <a:t>accelMag</a:t>
            </a:r>
            <a:endParaRPr lang="en-US" dirty="0"/>
          </a:p>
          <a:p>
            <a:r>
              <a:rPr lang="en-US" dirty="0"/>
              <a:t>        </a:t>
            </a:r>
            <a:r>
              <a:rPr lang="en-US" dirty="0">
                <a:solidFill>
                  <a:srgbClr val="00B050"/>
                </a:solidFill>
              </a:rPr>
              <a:t>if</a:t>
            </a:r>
            <a:r>
              <a:rPr lang="en-US" dirty="0"/>
              <a:t> </a:t>
            </a:r>
            <a:r>
              <a:rPr lang="en-US" dirty="0" err="1"/>
              <a:t>arg</a:t>
            </a:r>
            <a:r>
              <a:rPr lang="en-US" dirty="0"/>
              <a:t> &gt; 1.0:</a:t>
            </a:r>
          </a:p>
          <a:p>
            <a:r>
              <a:rPr lang="en-US" dirty="0"/>
              <a:t>            </a:t>
            </a:r>
            <a:r>
              <a:rPr lang="en-US" dirty="0" err="1"/>
              <a:t>arg</a:t>
            </a:r>
            <a:r>
              <a:rPr lang="en-US" dirty="0"/>
              <a:t> = 1.0</a:t>
            </a:r>
          </a:p>
          <a:p>
            <a:r>
              <a:rPr lang="en-US" dirty="0"/>
              <a:t>        </a:t>
            </a:r>
            <a:r>
              <a:rPr lang="en-US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</a:t>
            </a:r>
            <a:r>
              <a:rPr lang="en-US" dirty="0" err="1"/>
              <a:t>arg</a:t>
            </a:r>
            <a:r>
              <a:rPr lang="en-US" dirty="0"/>
              <a:t> &lt; -1.0:</a:t>
            </a:r>
          </a:p>
          <a:p>
            <a:r>
              <a:rPr lang="en-US" dirty="0"/>
              <a:t>            </a:t>
            </a:r>
            <a:r>
              <a:rPr lang="en-US" dirty="0" err="1"/>
              <a:t>arg</a:t>
            </a:r>
            <a:r>
              <a:rPr lang="en-US" dirty="0"/>
              <a:t> = -1.0</a:t>
            </a:r>
          </a:p>
          <a:p>
            <a:r>
              <a:rPr lang="en-US" dirty="0"/>
              <a:t>        </a:t>
            </a:r>
            <a:r>
              <a:rPr lang="en-US" dirty="0" err="1"/>
              <a:t>zTilt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b="1" dirty="0" err="1"/>
              <a:t>math.asin</a:t>
            </a:r>
            <a:r>
              <a:rPr lang="en-US" dirty="0"/>
              <a:t>(</a:t>
            </a:r>
            <a:r>
              <a:rPr lang="en-US" dirty="0" err="1"/>
              <a:t>arg</a:t>
            </a:r>
            <a:r>
              <a:rPr lang="en-US" dirty="0"/>
              <a:t>) * 180 / </a:t>
            </a:r>
            <a:r>
              <a:rPr lang="en-US" b="1" dirty="0" err="1"/>
              <a:t>math.pi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    </a:t>
            </a:r>
            <a:r>
              <a:rPr lang="en-US" dirty="0">
                <a:solidFill>
                  <a:srgbClr val="00B050"/>
                </a:solidFill>
              </a:rPr>
              <a:t>return</a:t>
            </a:r>
            <a:r>
              <a:rPr lang="en-US" dirty="0"/>
              <a:t> </a:t>
            </a:r>
            <a:r>
              <a:rPr lang="en-US" dirty="0" err="1"/>
              <a:t>xTilt</a:t>
            </a:r>
            <a:r>
              <a:rPr lang="en-US" dirty="0"/>
              <a:t>, </a:t>
            </a:r>
            <a:r>
              <a:rPr lang="en-US" dirty="0" err="1"/>
              <a:t>yTilt</a:t>
            </a:r>
            <a:r>
              <a:rPr lang="en-US" dirty="0"/>
              <a:t>, </a:t>
            </a:r>
            <a:r>
              <a:rPr lang="en-US" dirty="0" err="1"/>
              <a:t>zTilt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673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AD69-C103-F74F-A21A-16ADE517B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87769"/>
          </a:xfrm>
        </p:spPr>
        <p:txBody>
          <a:bodyPr/>
          <a:lstStyle/>
          <a:p>
            <a:r>
              <a:rPr lang="en-US" dirty="0"/>
              <a:t>CASE Study – Calculate the TILT (trial 2)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5804B6-1221-6141-B664-3207B44A46E0}"/>
              </a:ext>
            </a:extLst>
          </p:cNvPr>
          <p:cNvSpPr txBox="1"/>
          <p:nvPr/>
        </p:nvSpPr>
        <p:spPr>
          <a:xfrm>
            <a:off x="913775" y="1397000"/>
            <a:ext cx="64522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import</a:t>
            </a:r>
            <a:r>
              <a:rPr lang="en-US" dirty="0"/>
              <a:t>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as</a:t>
            </a:r>
            <a:r>
              <a:rPr lang="en-US" dirty="0"/>
              <a:t> np</a:t>
            </a:r>
          </a:p>
          <a:p>
            <a:r>
              <a:rPr lang="en-US" dirty="0">
                <a:solidFill>
                  <a:srgbClr val="00B050"/>
                </a:solidFill>
              </a:rPr>
              <a:t>def</a:t>
            </a:r>
            <a:r>
              <a:rPr lang="en-US" dirty="0"/>
              <a:t> </a:t>
            </a:r>
            <a:r>
              <a:rPr lang="en-US" b="1" dirty="0"/>
              <a:t>calculate_tilt_2</a:t>
            </a:r>
            <a:r>
              <a:rPr lang="en-US" dirty="0"/>
              <a:t>(</a:t>
            </a:r>
            <a:r>
              <a:rPr lang="en-US" dirty="0" err="1"/>
              <a:t>xIn</a:t>
            </a:r>
            <a:r>
              <a:rPr lang="en-US" dirty="0"/>
              <a:t>, </a:t>
            </a:r>
            <a:r>
              <a:rPr lang="en-US" dirty="0" err="1"/>
              <a:t>yIn</a:t>
            </a:r>
            <a:r>
              <a:rPr lang="en-US" dirty="0"/>
              <a:t>, </a:t>
            </a:r>
            <a:r>
              <a:rPr lang="en-US" dirty="0" err="1"/>
              <a:t>zIn</a:t>
            </a:r>
            <a:r>
              <a:rPr lang="en-US" dirty="0"/>
              <a:t>):</a:t>
            </a:r>
          </a:p>
          <a:p>
            <a:r>
              <a:rPr lang="en-US" dirty="0"/>
              <a:t>    </a:t>
            </a:r>
          </a:p>
          <a:p>
            <a:r>
              <a:rPr lang="en-US" dirty="0"/>
              <a:t>    </a:t>
            </a:r>
            <a:r>
              <a:rPr lang="en-US" dirty="0" err="1"/>
              <a:t>x_offset</a:t>
            </a:r>
            <a:r>
              <a:rPr lang="en-US" dirty="0"/>
              <a:t> = </a:t>
            </a:r>
            <a:r>
              <a:rPr lang="en-US" dirty="0" err="1"/>
              <a:t>xIn</a:t>
            </a:r>
            <a:r>
              <a:rPr lang="en-US" dirty="0"/>
              <a:t> - ACCEL_OFFSET_MU</a:t>
            </a:r>
          </a:p>
          <a:p>
            <a:r>
              <a:rPr lang="en-US" dirty="0"/>
              <a:t>    </a:t>
            </a:r>
            <a:r>
              <a:rPr lang="en-US" dirty="0" err="1"/>
              <a:t>y_offset</a:t>
            </a:r>
            <a:r>
              <a:rPr lang="en-US" dirty="0"/>
              <a:t> = </a:t>
            </a:r>
            <a:r>
              <a:rPr lang="en-US" dirty="0" err="1"/>
              <a:t>yIn</a:t>
            </a:r>
            <a:r>
              <a:rPr lang="en-US" dirty="0"/>
              <a:t> - ACCEL_OFFSET_MU</a:t>
            </a:r>
          </a:p>
          <a:p>
            <a:r>
              <a:rPr lang="en-US" dirty="0"/>
              <a:t>    </a:t>
            </a:r>
            <a:r>
              <a:rPr lang="en-US" dirty="0" err="1"/>
              <a:t>z_offset</a:t>
            </a:r>
            <a:r>
              <a:rPr lang="en-US" dirty="0"/>
              <a:t> = </a:t>
            </a:r>
            <a:r>
              <a:rPr lang="en-US" dirty="0" err="1"/>
              <a:t>zIn</a:t>
            </a:r>
            <a:r>
              <a:rPr lang="en-US" dirty="0"/>
              <a:t> - ACCEL_OFFSET_MU</a:t>
            </a:r>
          </a:p>
          <a:p>
            <a:endParaRPr lang="en-US" dirty="0"/>
          </a:p>
          <a:p>
            <a:r>
              <a:rPr lang="en-US" dirty="0"/>
              <a:t>    </a:t>
            </a:r>
            <a:r>
              <a:rPr lang="en-US" dirty="0" err="1"/>
              <a:t>accelMag</a:t>
            </a:r>
            <a:r>
              <a:rPr lang="en-US" dirty="0"/>
              <a:t> = </a:t>
            </a:r>
            <a:r>
              <a:rPr lang="en-US" dirty="0" err="1"/>
              <a:t>np.sqrt</a:t>
            </a:r>
            <a:r>
              <a:rPr lang="en-US" dirty="0"/>
              <a:t>(</a:t>
            </a:r>
            <a:r>
              <a:rPr lang="en-US" dirty="0" err="1"/>
              <a:t>x_offset</a:t>
            </a:r>
            <a:r>
              <a:rPr lang="en-US" dirty="0"/>
              <a:t>**2 + </a:t>
            </a:r>
            <a:r>
              <a:rPr lang="en-US" dirty="0" err="1"/>
              <a:t>y_offset</a:t>
            </a:r>
            <a:r>
              <a:rPr lang="en-US" dirty="0"/>
              <a:t>**2 + </a:t>
            </a:r>
            <a:r>
              <a:rPr lang="en-US" dirty="0" err="1"/>
              <a:t>z_offset</a:t>
            </a:r>
            <a:r>
              <a:rPr lang="en-US" dirty="0"/>
              <a:t>**2)</a:t>
            </a:r>
          </a:p>
          <a:p>
            <a:endParaRPr lang="en-US" dirty="0"/>
          </a:p>
          <a:p>
            <a:r>
              <a:rPr lang="en-US" dirty="0"/>
              <a:t>    </a:t>
            </a:r>
            <a:r>
              <a:rPr lang="en-US" dirty="0" err="1"/>
              <a:t>arg_x</a:t>
            </a:r>
            <a:r>
              <a:rPr lang="en-US" dirty="0"/>
              <a:t> = </a:t>
            </a:r>
            <a:r>
              <a:rPr lang="en-US" dirty="0" err="1"/>
              <a:t>x_offset</a:t>
            </a:r>
            <a:r>
              <a:rPr lang="en-US" dirty="0"/>
              <a:t> * ACCEL_CALIB_FACTOR / </a:t>
            </a:r>
            <a:r>
              <a:rPr lang="en-US" dirty="0" err="1"/>
              <a:t>accelMag</a:t>
            </a:r>
            <a:endParaRPr lang="en-US" dirty="0"/>
          </a:p>
          <a:p>
            <a:r>
              <a:rPr lang="en-US" dirty="0"/>
              <a:t>    </a:t>
            </a:r>
            <a:r>
              <a:rPr lang="en-US" dirty="0" err="1"/>
              <a:t>arg_y</a:t>
            </a:r>
            <a:r>
              <a:rPr lang="en-US" dirty="0"/>
              <a:t> = </a:t>
            </a:r>
            <a:r>
              <a:rPr lang="en-US" dirty="0" err="1"/>
              <a:t>y_offset</a:t>
            </a:r>
            <a:r>
              <a:rPr lang="en-US" dirty="0"/>
              <a:t> * ACCEL_CALIB_FACTOR / </a:t>
            </a:r>
            <a:r>
              <a:rPr lang="en-US" dirty="0" err="1"/>
              <a:t>accelMag</a:t>
            </a:r>
            <a:endParaRPr lang="en-US" dirty="0"/>
          </a:p>
          <a:p>
            <a:r>
              <a:rPr lang="en-US" dirty="0"/>
              <a:t>    </a:t>
            </a:r>
            <a:r>
              <a:rPr lang="en-US" dirty="0" err="1"/>
              <a:t>arg_z</a:t>
            </a:r>
            <a:r>
              <a:rPr lang="en-US" dirty="0"/>
              <a:t> = </a:t>
            </a:r>
            <a:r>
              <a:rPr lang="en-US" dirty="0" err="1"/>
              <a:t>z_offset</a:t>
            </a:r>
            <a:r>
              <a:rPr lang="en-US" dirty="0"/>
              <a:t> * ACCEL_CALIB_FACTOR / </a:t>
            </a:r>
            <a:r>
              <a:rPr lang="en-US" dirty="0" err="1"/>
              <a:t>accelMag</a:t>
            </a:r>
            <a:endParaRPr lang="en-US" dirty="0"/>
          </a:p>
          <a:p>
            <a:endParaRPr lang="en-US" dirty="0"/>
          </a:p>
          <a:p>
            <a:r>
              <a:rPr lang="en-US" dirty="0"/>
              <a:t>    </a:t>
            </a:r>
            <a:r>
              <a:rPr lang="en-US" dirty="0" err="1"/>
              <a:t>xTilt</a:t>
            </a:r>
            <a:r>
              <a:rPr lang="en-US" dirty="0"/>
              <a:t> = </a:t>
            </a:r>
            <a:r>
              <a:rPr lang="en-US" b="1" dirty="0" err="1"/>
              <a:t>np.arcsin</a:t>
            </a:r>
            <a:r>
              <a:rPr lang="en-US" dirty="0"/>
              <a:t>(</a:t>
            </a:r>
            <a:r>
              <a:rPr lang="en-US" b="1" dirty="0" err="1"/>
              <a:t>np.clip</a:t>
            </a:r>
            <a:r>
              <a:rPr lang="en-US" dirty="0"/>
              <a:t>(</a:t>
            </a:r>
            <a:r>
              <a:rPr lang="en-US" dirty="0" err="1"/>
              <a:t>arg_x</a:t>
            </a:r>
            <a:r>
              <a:rPr lang="en-US" dirty="0"/>
              <a:t>, -1.0, 1.0))*180/</a:t>
            </a:r>
            <a:r>
              <a:rPr lang="en-US" b="1" dirty="0" err="1"/>
              <a:t>math.pi</a:t>
            </a:r>
            <a:endParaRPr lang="en-US" b="1" dirty="0"/>
          </a:p>
          <a:p>
            <a:r>
              <a:rPr lang="en-US" dirty="0"/>
              <a:t>    </a:t>
            </a:r>
            <a:r>
              <a:rPr lang="en-US" dirty="0" err="1"/>
              <a:t>yTilt</a:t>
            </a:r>
            <a:r>
              <a:rPr lang="en-US" dirty="0"/>
              <a:t> = </a:t>
            </a:r>
            <a:r>
              <a:rPr lang="en-US" b="1" dirty="0" err="1"/>
              <a:t>np.arcsin</a:t>
            </a:r>
            <a:r>
              <a:rPr lang="en-US" dirty="0"/>
              <a:t>(</a:t>
            </a:r>
            <a:r>
              <a:rPr lang="en-US" b="1" dirty="0" err="1"/>
              <a:t>np.clip</a:t>
            </a:r>
            <a:r>
              <a:rPr lang="en-US" dirty="0"/>
              <a:t>(</a:t>
            </a:r>
            <a:r>
              <a:rPr lang="en-US" dirty="0" err="1"/>
              <a:t>arg_y</a:t>
            </a:r>
            <a:r>
              <a:rPr lang="en-US" dirty="0"/>
              <a:t>, -1.0, 1.0))*180/</a:t>
            </a:r>
            <a:r>
              <a:rPr lang="en-US" b="1" dirty="0" err="1"/>
              <a:t>math.pi</a:t>
            </a:r>
            <a:endParaRPr lang="en-US" b="1" dirty="0"/>
          </a:p>
          <a:p>
            <a:r>
              <a:rPr lang="en-US" dirty="0"/>
              <a:t>    </a:t>
            </a:r>
            <a:r>
              <a:rPr lang="en-US" dirty="0" err="1"/>
              <a:t>zTilt</a:t>
            </a:r>
            <a:r>
              <a:rPr lang="en-US" dirty="0"/>
              <a:t> = </a:t>
            </a:r>
            <a:r>
              <a:rPr lang="en-US" b="1" dirty="0" err="1"/>
              <a:t>np.arcsin</a:t>
            </a:r>
            <a:r>
              <a:rPr lang="en-US" dirty="0"/>
              <a:t>(</a:t>
            </a:r>
            <a:r>
              <a:rPr lang="en-US" b="1" dirty="0" err="1"/>
              <a:t>np.clip</a:t>
            </a:r>
            <a:r>
              <a:rPr lang="en-US" dirty="0"/>
              <a:t>(</a:t>
            </a:r>
            <a:r>
              <a:rPr lang="en-US" dirty="0" err="1"/>
              <a:t>arg_z</a:t>
            </a:r>
            <a:r>
              <a:rPr lang="en-US" dirty="0"/>
              <a:t>, -1.0, 1.0))*180/</a:t>
            </a:r>
            <a:r>
              <a:rPr lang="en-US" b="1" dirty="0" err="1"/>
              <a:t>math.pi</a:t>
            </a:r>
            <a:endParaRPr lang="en-US" b="1" dirty="0"/>
          </a:p>
          <a:p>
            <a:br>
              <a:rPr lang="en-US" dirty="0"/>
            </a:br>
            <a:r>
              <a:rPr lang="en-US" dirty="0"/>
              <a:t>    </a:t>
            </a:r>
            <a:r>
              <a:rPr lang="en-US" dirty="0">
                <a:solidFill>
                  <a:srgbClr val="00B050"/>
                </a:solidFill>
              </a:rPr>
              <a:t>return</a:t>
            </a:r>
            <a:r>
              <a:rPr lang="en-US" dirty="0"/>
              <a:t> </a:t>
            </a:r>
            <a:r>
              <a:rPr lang="en-US" dirty="0" err="1"/>
              <a:t>xTilt</a:t>
            </a:r>
            <a:r>
              <a:rPr lang="en-US" dirty="0"/>
              <a:t>, </a:t>
            </a:r>
            <a:r>
              <a:rPr lang="en-US" dirty="0" err="1"/>
              <a:t>yTilt</a:t>
            </a:r>
            <a:r>
              <a:rPr lang="en-US" dirty="0"/>
              <a:t>, </a:t>
            </a:r>
            <a:r>
              <a:rPr lang="en-US" dirty="0" err="1"/>
              <a:t>zTilt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3898D7E-B6A0-904E-9FA3-0E115E8BCAD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3100" y="1397001"/>
            <a:ext cx="4432300" cy="2527300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Benefits</a:t>
            </a:r>
          </a:p>
          <a:p>
            <a:pPr lvl="2"/>
            <a:r>
              <a:rPr lang="en-US" sz="2400" dirty="0"/>
              <a:t>Clear INTENT</a:t>
            </a:r>
          </a:p>
          <a:p>
            <a:pPr lvl="2"/>
            <a:r>
              <a:rPr lang="en-US" sz="2400" dirty="0"/>
              <a:t>EASY TO READ SYNTAX</a:t>
            </a:r>
          </a:p>
          <a:p>
            <a:pPr lvl="2"/>
            <a:r>
              <a:rPr lang="en-US" sz="2400" dirty="0"/>
              <a:t>137 times Faster</a:t>
            </a:r>
          </a:p>
        </p:txBody>
      </p:sp>
    </p:spTree>
    <p:extLst>
      <p:ext uri="{BB962C8B-B14F-4D97-AF65-F5344CB8AC3E}">
        <p14:creationId xmlns:p14="http://schemas.microsoft.com/office/powerpoint/2010/main" val="115768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AD69-C103-F74F-A21A-16ADE517B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87769"/>
          </a:xfrm>
        </p:spPr>
        <p:txBody>
          <a:bodyPr/>
          <a:lstStyle/>
          <a:p>
            <a:r>
              <a:rPr lang="en-US" dirty="0" err="1"/>
              <a:t>scipy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16477-C0F1-5B44-974E-5BF362B2FB6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306286"/>
            <a:ext cx="10363826" cy="476200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SCIPY – A grab bag of TESTED NUMERICAL ALGORITHMS</a:t>
            </a:r>
          </a:p>
          <a:p>
            <a:pPr lvl="1"/>
            <a:r>
              <a:rPr lang="en-US" u="sng" dirty="0">
                <a:hlinkClick r:id="rId2"/>
              </a:rPr>
              <a:t>scipy.constant</a:t>
            </a:r>
            <a:r>
              <a:rPr lang="en-US" dirty="0"/>
              <a:t> - scientific constants</a:t>
            </a:r>
          </a:p>
          <a:p>
            <a:pPr lvl="1"/>
            <a:r>
              <a:rPr lang="en-US" u="sng" dirty="0">
                <a:hlinkClick r:id="rId3"/>
              </a:rPr>
              <a:t>scipy.special</a:t>
            </a:r>
            <a:r>
              <a:rPr lang="en-US" dirty="0"/>
              <a:t> - special functions, Airy, Bessel, Elliptic, Gamma, ...</a:t>
            </a:r>
          </a:p>
          <a:p>
            <a:pPr lvl="1"/>
            <a:r>
              <a:rPr lang="en-US" u="sng" dirty="0">
                <a:hlinkClick r:id="rId4"/>
              </a:rPr>
              <a:t>scipy.integrate</a:t>
            </a:r>
            <a:r>
              <a:rPr lang="en-US" dirty="0"/>
              <a:t> - numerical integration</a:t>
            </a:r>
          </a:p>
          <a:p>
            <a:pPr lvl="1"/>
            <a:r>
              <a:rPr lang="en-US" u="sng" dirty="0">
                <a:hlinkClick r:id="rId5"/>
              </a:rPr>
              <a:t>scipy.optimize</a:t>
            </a:r>
            <a:r>
              <a:rPr lang="en-US" dirty="0"/>
              <a:t> - minimization/Maximization routines</a:t>
            </a:r>
          </a:p>
          <a:p>
            <a:pPr lvl="1"/>
            <a:r>
              <a:rPr lang="en-US" u="sng" dirty="0">
                <a:hlinkClick r:id="rId6"/>
              </a:rPr>
              <a:t>scipy.interpolate</a:t>
            </a:r>
            <a:r>
              <a:rPr lang="en-US" dirty="0"/>
              <a:t> – Linear Interpolation, Splines</a:t>
            </a:r>
          </a:p>
          <a:p>
            <a:pPr lvl="1"/>
            <a:r>
              <a:rPr lang="en-US" u="sng" dirty="0">
                <a:hlinkClick r:id="rId7"/>
              </a:rPr>
              <a:t>scipy.fftpack</a:t>
            </a:r>
            <a:r>
              <a:rPr lang="en-US" dirty="0"/>
              <a:t> - FFT, IFFT</a:t>
            </a:r>
          </a:p>
          <a:p>
            <a:pPr lvl="1"/>
            <a:r>
              <a:rPr lang="en-US" u="sng" dirty="0">
                <a:hlinkClick r:id="rId8"/>
              </a:rPr>
              <a:t>scipy.signal</a:t>
            </a:r>
            <a:r>
              <a:rPr lang="en-US" dirty="0"/>
              <a:t> - filtering, convolution, filter definition</a:t>
            </a:r>
          </a:p>
          <a:p>
            <a:pPr lvl="1"/>
            <a:r>
              <a:rPr lang="en-US" u="sng" dirty="0">
                <a:hlinkClick r:id="rId9"/>
              </a:rPr>
              <a:t>scipy.linalg</a:t>
            </a:r>
            <a:r>
              <a:rPr lang="en-US" dirty="0"/>
              <a:t> - linear algebra</a:t>
            </a:r>
          </a:p>
          <a:p>
            <a:pPr lvl="1"/>
            <a:r>
              <a:rPr lang="en-US" u="sng" dirty="0">
                <a:hlinkClick r:id="rId10"/>
              </a:rPr>
              <a:t>scipy.stats</a:t>
            </a:r>
            <a:r>
              <a:rPr lang="en-US" dirty="0"/>
              <a:t> - continuous and discrete distribution functions, kurtosis, skew, ...</a:t>
            </a:r>
          </a:p>
          <a:p>
            <a:pPr lvl="1"/>
            <a:r>
              <a:rPr lang="en-US" u="sng" dirty="0">
                <a:hlinkClick r:id="rId11"/>
              </a:rPr>
              <a:t>scipy.io</a:t>
            </a:r>
            <a:r>
              <a:rPr lang="en-US" dirty="0"/>
              <a:t> - input/output utilities</a:t>
            </a:r>
          </a:p>
          <a:p>
            <a:r>
              <a:rPr lang="en-US" dirty="0"/>
              <a:t>Themes</a:t>
            </a:r>
          </a:p>
          <a:p>
            <a:pPr lvl="1"/>
            <a:r>
              <a:rPr lang="en-US" dirty="0"/>
              <a:t>Good DATA is REALLY Important</a:t>
            </a:r>
          </a:p>
          <a:p>
            <a:pPr lvl="1"/>
            <a:r>
              <a:rPr lang="en-US" dirty="0"/>
              <a:t>DON’T REINVENT THE WHEEL</a:t>
            </a:r>
          </a:p>
          <a:p>
            <a:r>
              <a:rPr lang="en-US" dirty="0"/>
              <a:t>To the Notebook…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FDC9EA-9A8F-514B-828D-5A5346C107F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13485" y="608281"/>
            <a:ext cx="698005" cy="6980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672EE0-728E-7846-B338-553014AAC2A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66623" y="608280"/>
            <a:ext cx="698005" cy="69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42762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3429</TotalTime>
  <Words>1735</Words>
  <Application>Microsoft Macintosh PowerPoint</Application>
  <PresentationFormat>Widescreen</PresentationFormat>
  <Paragraphs>170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Droplet</vt:lpstr>
      <vt:lpstr>RAMDEV TECH Talk NOVEMBER 13, 2019</vt:lpstr>
      <vt:lpstr>History Lesson for the day</vt:lpstr>
      <vt:lpstr>Python Ecosystem</vt:lpstr>
      <vt:lpstr>Tools of the TRADE</vt:lpstr>
      <vt:lpstr>NUMPY</vt:lpstr>
      <vt:lpstr>Cautionary Quotes</vt:lpstr>
      <vt:lpstr>CASE Study – Calculate the TILT (TRIAL 1)</vt:lpstr>
      <vt:lpstr>CASE Study – Calculate the TILT (trial 2)</vt:lpstr>
      <vt:lpstr>scipy</vt:lpstr>
      <vt:lpstr>Cautionary Quotes</vt:lpstr>
      <vt:lpstr>pandas</vt:lpstr>
      <vt:lpstr>MATPLOTLIB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Data Analytics</dc:title>
  <dc:creator>Joireman, Paul W.</dc:creator>
  <cp:lastModifiedBy>Joireman, Paul W.</cp:lastModifiedBy>
  <cp:revision>24</cp:revision>
  <dcterms:created xsi:type="dcterms:W3CDTF">2018-08-29T15:29:57Z</dcterms:created>
  <dcterms:modified xsi:type="dcterms:W3CDTF">2019-11-14T00:51:46Z</dcterms:modified>
</cp:coreProperties>
</file>

<file path=docProps/thumbnail.jpeg>
</file>